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Lst>
  <p:handoutMasterIdLst>
    <p:handoutMasterId r:id="rId17"/>
  </p:handoutMasterIdLst>
  <p:sldIdLst>
    <p:sldId id="269" r:id="rId3"/>
    <p:sldId id="279" r:id="rId4"/>
    <p:sldId id="268" r:id="rId5"/>
    <p:sldId id="270" r:id="rId6"/>
    <p:sldId id="277" r:id="rId7"/>
    <p:sldId id="278" r:id="rId8"/>
    <p:sldId id="276" r:id="rId9"/>
    <p:sldId id="266" r:id="rId10"/>
    <p:sldId id="271" r:id="rId11"/>
    <p:sldId id="272" r:id="rId12"/>
    <p:sldId id="274" r:id="rId13"/>
    <p:sldId id="275" r:id="rId14"/>
    <p:sldId id="267" r:id="rId15"/>
    <p:sldId id="273"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AC00"/>
    <a:srgbClr val="5E1D10"/>
    <a:srgbClr val="4D4D4D"/>
    <a:srgbClr val="800000"/>
    <a:srgbClr val="F6EBD4"/>
    <a:srgbClr val="FFCC00"/>
    <a:srgbClr val="D5E1E7"/>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09B00C1-26B5-40B9-8E95-875F1C4900C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228600" y="2743200"/>
            <a:ext cx="3657600" cy="1143000"/>
          </a:xfrm>
        </p:spPr>
        <p:txBody>
          <a:bodyPr/>
          <a:lstStyle>
            <a:lvl1pPr>
              <a:defRPr sz="3200">
                <a:solidFill>
                  <a:schemeClr val="accent2">
                    <a:lumMod val="75000"/>
                  </a:schemeClr>
                </a:solidFill>
              </a:defRPr>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304800" y="5867400"/>
            <a:ext cx="3657600" cy="609600"/>
          </a:xfrm>
        </p:spPr>
        <p:txBody>
          <a:bodyPr/>
          <a:lstStyle>
            <a:lvl1pPr marL="0" indent="0">
              <a:buFontTx/>
              <a:buNone/>
              <a:defRPr sz="1600">
                <a:solidFill>
                  <a:schemeClr val="accent2">
                    <a:lumMod val="50000"/>
                  </a:schemeClr>
                </a:solidFill>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94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819400" y="838200"/>
            <a:ext cx="5486400" cy="388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8194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6858000" cy="838200"/>
          </a:xfrm>
        </p:spPr>
        <p:txBody>
          <a:bodyPr/>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81200" y="1600200"/>
            <a:ext cx="6858000" cy="4419600"/>
          </a:xfrm>
        </p:spPr>
        <p:txBody>
          <a:bodyPr vert="eaVert"/>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838200"/>
            <a:ext cx="1714500" cy="5105400"/>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57400" y="838200"/>
            <a:ext cx="4991100" cy="51054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lang="en-US" sz="2400" dirty="0" smtClean="0">
                <a:solidFill>
                  <a:schemeClr val="bg2">
                    <a:lumMod val="90000"/>
                  </a:schemeClr>
                </a:solidFill>
                <a:latin typeface="+mn-lt"/>
              </a:defRPr>
            </a:lvl1pPr>
            <a:lvl2pPr>
              <a:defRPr sz="2400">
                <a:solidFill>
                  <a:schemeClr val="bg2">
                    <a:lumMod val="90000"/>
                  </a:schemeClr>
                </a:solidFill>
                <a:latin typeface="+mn-lt"/>
              </a:defRPr>
            </a:lvl2pPr>
            <a:lvl3pPr>
              <a:defRPr sz="2000">
                <a:solidFill>
                  <a:schemeClr val="bg2">
                    <a:lumMod val="90000"/>
                  </a:schemeClr>
                </a:solidFill>
                <a:latin typeface="+mn-lt"/>
              </a:defRPr>
            </a:lvl3pPr>
            <a:lvl4pPr>
              <a:defRPr sz="1800">
                <a:solidFill>
                  <a:schemeClr val="bg2">
                    <a:lumMod val="90000"/>
                  </a:schemeClr>
                </a:solidFill>
                <a:latin typeface="+mn-lt"/>
              </a:defRPr>
            </a:lvl4pPr>
            <a:lvl5pPr>
              <a:defRPr sz="1800">
                <a:solidFill>
                  <a:schemeClr val="bg2">
                    <a:lumMod val="90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185987"/>
            <a:ext cx="7772400" cy="1362075"/>
          </a:xfrm>
        </p:spPr>
        <p:txBody>
          <a:bodyPr anchor="t"/>
          <a:lstStyle>
            <a:lvl1pPr algn="l">
              <a:defRPr sz="4000" b="1" cap="all">
                <a:solidFill>
                  <a:schemeClr val="accent2">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685800"/>
            <a:ext cx="7772400" cy="1500187"/>
          </a:xfrm>
        </p:spPr>
        <p:txBody>
          <a:bodyPr anchor="b"/>
          <a:lstStyle>
            <a:lvl1pPr marL="0" indent="0">
              <a:buNone/>
              <a:defRPr sz="2000">
                <a:solidFill>
                  <a:schemeClr val="accent1">
                    <a:lumMod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600200"/>
            <a:ext cx="3352800" cy="4800600"/>
          </a:xfrm>
        </p:spPr>
        <p:txBody>
          <a:bodyPr/>
          <a:lstStyle>
            <a:lvl1pPr>
              <a:defRPr sz="2800">
                <a:solidFill>
                  <a:schemeClr val="bg2">
                    <a:lumMod val="90000"/>
                  </a:schemeClr>
                </a:solidFill>
                <a:latin typeface="+mn-lt"/>
              </a:defRPr>
            </a:lvl1pPr>
            <a:lvl2pPr>
              <a:defRPr sz="2400">
                <a:solidFill>
                  <a:schemeClr val="bg2">
                    <a:lumMod val="90000"/>
                  </a:schemeClr>
                </a:solidFill>
                <a:latin typeface="+mn-lt"/>
              </a:defRPr>
            </a:lvl2pPr>
            <a:lvl3pPr>
              <a:defRPr sz="2000">
                <a:solidFill>
                  <a:schemeClr val="bg2">
                    <a:lumMod val="90000"/>
                  </a:schemeClr>
                </a:solidFill>
                <a:latin typeface="+mn-lt"/>
              </a:defRPr>
            </a:lvl3pPr>
            <a:lvl4pPr>
              <a:defRPr sz="1800">
                <a:solidFill>
                  <a:schemeClr val="bg2">
                    <a:lumMod val="90000"/>
                  </a:schemeClr>
                </a:solidFill>
                <a:latin typeface="+mn-lt"/>
              </a:defRPr>
            </a:lvl4pPr>
            <a:lvl5pPr>
              <a:defRPr sz="1800">
                <a:solidFill>
                  <a:schemeClr val="bg2">
                    <a:lumMod val="90000"/>
                  </a:schemeClr>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62600" y="1600200"/>
            <a:ext cx="3352800" cy="4800600"/>
          </a:xfrm>
        </p:spPr>
        <p:txBody>
          <a:bodyPr/>
          <a:lstStyle>
            <a:lvl1pPr>
              <a:defRPr sz="2800">
                <a:solidFill>
                  <a:schemeClr val="bg2">
                    <a:lumMod val="90000"/>
                  </a:schemeClr>
                </a:solidFill>
                <a:latin typeface="+mn-lt"/>
              </a:defRPr>
            </a:lvl1pPr>
            <a:lvl2pPr>
              <a:defRPr sz="2400">
                <a:solidFill>
                  <a:schemeClr val="bg2">
                    <a:lumMod val="90000"/>
                  </a:schemeClr>
                </a:solidFill>
                <a:latin typeface="+mn-lt"/>
              </a:defRPr>
            </a:lvl2pPr>
            <a:lvl3pPr>
              <a:defRPr sz="2000">
                <a:solidFill>
                  <a:schemeClr val="bg2">
                    <a:lumMod val="90000"/>
                  </a:schemeClr>
                </a:solidFill>
                <a:latin typeface="+mn-lt"/>
              </a:defRPr>
            </a:lvl3pPr>
            <a:lvl4pPr>
              <a:defRPr sz="1800">
                <a:solidFill>
                  <a:schemeClr val="bg2">
                    <a:lumMod val="90000"/>
                  </a:schemeClr>
                </a:solidFill>
                <a:latin typeface="+mn-lt"/>
              </a:defRPr>
            </a:lvl4pPr>
            <a:lvl5pPr>
              <a:defRPr sz="1800">
                <a:solidFill>
                  <a:schemeClr val="bg2">
                    <a:lumMod val="90000"/>
                  </a:schemeClr>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accent2">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accent2">
                    <a:lumMod val="75000"/>
                  </a:schemeClr>
                </a:solidFill>
                <a:latin typeface="+mj-lt"/>
              </a:defRPr>
            </a:lvl1pPr>
            <a:lvl2pPr>
              <a:defRPr sz="2000">
                <a:solidFill>
                  <a:schemeClr val="accent2">
                    <a:lumMod val="75000"/>
                  </a:schemeClr>
                </a:solidFill>
                <a:latin typeface="+mj-lt"/>
              </a:defRPr>
            </a:lvl2pPr>
            <a:lvl3pPr>
              <a:defRPr sz="1800">
                <a:solidFill>
                  <a:schemeClr val="accent2">
                    <a:lumMod val="75000"/>
                  </a:schemeClr>
                </a:solidFill>
                <a:latin typeface="+mj-lt"/>
              </a:defRPr>
            </a:lvl3pPr>
            <a:lvl4pPr>
              <a:defRPr sz="1600">
                <a:solidFill>
                  <a:schemeClr val="accent2">
                    <a:lumMod val="75000"/>
                  </a:schemeClr>
                </a:solidFill>
                <a:latin typeface="+mj-lt"/>
              </a:defRPr>
            </a:lvl4pPr>
            <a:lvl5pPr>
              <a:defRPr sz="1600">
                <a:solidFill>
                  <a:schemeClr val="accent2">
                    <a:lumMod val="75000"/>
                  </a:schemeClr>
                </a:solidFill>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accent2">
                    <a:lumMod val="75000"/>
                  </a:schemeClr>
                </a:solidFill>
                <a:latin typeface="+mn-lt"/>
              </a:defRPr>
            </a:lvl1pPr>
            <a:lvl2pPr>
              <a:defRPr sz="2000">
                <a:solidFill>
                  <a:schemeClr val="accent2">
                    <a:lumMod val="75000"/>
                  </a:schemeClr>
                </a:solidFill>
                <a:latin typeface="+mn-lt"/>
              </a:defRPr>
            </a:lvl2pPr>
            <a:lvl3pPr>
              <a:defRPr sz="1800">
                <a:solidFill>
                  <a:schemeClr val="accent2">
                    <a:lumMod val="75000"/>
                  </a:schemeClr>
                </a:solidFill>
                <a:latin typeface="+mn-lt"/>
              </a:defRPr>
            </a:lvl3pPr>
            <a:lvl4pPr>
              <a:defRPr sz="1600">
                <a:solidFill>
                  <a:schemeClr val="accent2">
                    <a:lumMod val="75000"/>
                  </a:schemeClr>
                </a:solidFill>
                <a:latin typeface="+mn-lt"/>
              </a:defRPr>
            </a:lvl4pPr>
            <a:lvl5pPr>
              <a:defRPr sz="1600">
                <a:solidFill>
                  <a:schemeClr val="accent2">
                    <a:lumMod val="75000"/>
                  </a:schemeClr>
                </a:solidFill>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1676401" cy="673100"/>
          </a:xfrm>
        </p:spPr>
        <p:txBody>
          <a:bodyPr anchor="b"/>
          <a:lstStyle>
            <a:lvl1pPr algn="l">
              <a:defRPr sz="2000" b="1">
                <a:solidFill>
                  <a:schemeClr val="accent2">
                    <a:lumMod val="7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838201"/>
            <a:ext cx="7010400" cy="5105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1" y="1435100"/>
            <a:ext cx="1676400" cy="4691063"/>
          </a:xfrm>
        </p:spPr>
        <p:txBody>
          <a:bodyPr/>
          <a:lstStyle>
            <a:lvl1pPr marL="0" indent="0">
              <a:buNone/>
              <a:defRPr sz="14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057400" y="685800"/>
            <a:ext cx="6858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2057400" y="1600200"/>
            <a:ext cx="68580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1"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2800">
          <a:solidFill>
            <a:schemeClr val="bg2"/>
          </a:solidFill>
          <a:latin typeface="+mj-lt"/>
          <a:ea typeface="+mj-ea"/>
          <a:cs typeface="+mj-cs"/>
        </a:defRPr>
      </a:lvl1pPr>
      <a:lvl2pPr algn="l" rtl="0" eaLnBrk="1" fontAlgn="base" hangingPunct="1">
        <a:spcBef>
          <a:spcPct val="0"/>
        </a:spcBef>
        <a:spcAft>
          <a:spcPct val="0"/>
        </a:spcAft>
        <a:defRPr sz="2800">
          <a:solidFill>
            <a:srgbClr val="F6EBD4"/>
          </a:solidFill>
          <a:latin typeface="Georgia" pitchFamily="18" charset="0"/>
        </a:defRPr>
      </a:lvl2pPr>
      <a:lvl3pPr algn="l" rtl="0" eaLnBrk="1" fontAlgn="base" hangingPunct="1">
        <a:spcBef>
          <a:spcPct val="0"/>
        </a:spcBef>
        <a:spcAft>
          <a:spcPct val="0"/>
        </a:spcAft>
        <a:defRPr sz="2800">
          <a:solidFill>
            <a:srgbClr val="F6EBD4"/>
          </a:solidFill>
          <a:latin typeface="Georgia" pitchFamily="18" charset="0"/>
        </a:defRPr>
      </a:lvl3pPr>
      <a:lvl4pPr algn="l" rtl="0" eaLnBrk="1" fontAlgn="base" hangingPunct="1">
        <a:spcBef>
          <a:spcPct val="0"/>
        </a:spcBef>
        <a:spcAft>
          <a:spcPct val="0"/>
        </a:spcAft>
        <a:defRPr sz="2800">
          <a:solidFill>
            <a:srgbClr val="F6EBD4"/>
          </a:solidFill>
          <a:latin typeface="Georgia" pitchFamily="18" charset="0"/>
        </a:defRPr>
      </a:lvl4pPr>
      <a:lvl5pPr algn="l" rtl="0" eaLnBrk="1" fontAlgn="base" hangingPunct="1">
        <a:spcBef>
          <a:spcPct val="0"/>
        </a:spcBef>
        <a:spcAft>
          <a:spcPct val="0"/>
        </a:spcAft>
        <a:defRPr sz="2800">
          <a:solidFill>
            <a:srgbClr val="F6EBD4"/>
          </a:solidFill>
          <a:latin typeface="Georgia" pitchFamily="18" charset="0"/>
        </a:defRPr>
      </a:lvl5pPr>
      <a:lvl6pPr marL="457200" algn="l" rtl="0" eaLnBrk="1" fontAlgn="base" hangingPunct="1">
        <a:spcBef>
          <a:spcPct val="0"/>
        </a:spcBef>
        <a:spcAft>
          <a:spcPct val="0"/>
        </a:spcAft>
        <a:defRPr sz="2800">
          <a:solidFill>
            <a:srgbClr val="F6EBD4"/>
          </a:solidFill>
          <a:latin typeface="Georgia" pitchFamily="18" charset="0"/>
        </a:defRPr>
      </a:lvl6pPr>
      <a:lvl7pPr marL="914400" algn="l" rtl="0" eaLnBrk="1" fontAlgn="base" hangingPunct="1">
        <a:spcBef>
          <a:spcPct val="0"/>
        </a:spcBef>
        <a:spcAft>
          <a:spcPct val="0"/>
        </a:spcAft>
        <a:defRPr sz="2800">
          <a:solidFill>
            <a:srgbClr val="F6EBD4"/>
          </a:solidFill>
          <a:latin typeface="Georgia" pitchFamily="18" charset="0"/>
        </a:defRPr>
      </a:lvl7pPr>
      <a:lvl8pPr marL="1371600" algn="l" rtl="0" eaLnBrk="1" fontAlgn="base" hangingPunct="1">
        <a:spcBef>
          <a:spcPct val="0"/>
        </a:spcBef>
        <a:spcAft>
          <a:spcPct val="0"/>
        </a:spcAft>
        <a:defRPr sz="2800">
          <a:solidFill>
            <a:srgbClr val="F6EBD4"/>
          </a:solidFill>
          <a:latin typeface="Georgia" pitchFamily="18" charset="0"/>
        </a:defRPr>
      </a:lvl8pPr>
      <a:lvl9pPr marL="1828800" algn="l" rtl="0" eaLnBrk="1" fontAlgn="base" hangingPunct="1">
        <a:spcBef>
          <a:spcPct val="0"/>
        </a:spcBef>
        <a:spcAft>
          <a:spcPct val="0"/>
        </a:spcAft>
        <a:defRPr sz="2800">
          <a:solidFill>
            <a:srgbClr val="F6EBD4"/>
          </a:solidFill>
          <a:latin typeface="Georgia" pitchFamily="18" charset="0"/>
        </a:defRPr>
      </a:lvl9pPr>
    </p:titleStyle>
    <p:bodyStyle>
      <a:lvl1pPr marL="342900" indent="-342900" algn="l" rtl="0" eaLnBrk="1" fontAlgn="base" hangingPunct="1">
        <a:spcBef>
          <a:spcPct val="20000"/>
        </a:spcBef>
        <a:spcAft>
          <a:spcPct val="0"/>
        </a:spcAft>
        <a:buChar char="•"/>
        <a:defRPr>
          <a:solidFill>
            <a:schemeClr val="bg2">
              <a:lumMod val="90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w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ctrTitle"/>
          </p:nvPr>
        </p:nvSpPr>
        <p:spPr/>
        <p:txBody>
          <a:bodyPr/>
          <a:lstStyle/>
          <a:p>
            <a:r>
              <a:rPr lang="en-US" b="1" dirty="0" smtClean="0"/>
              <a:t>End-of-Year Reflections</a:t>
            </a:r>
            <a:endParaRPr lang="en-US" b="1" dirty="0"/>
          </a:p>
        </p:txBody>
      </p:sp>
      <p:sp>
        <p:nvSpPr>
          <p:cNvPr id="25605" name="Rectangle 5"/>
          <p:cNvSpPr>
            <a:spLocks noGrp="1" noChangeArrowheads="1"/>
          </p:cNvSpPr>
          <p:nvPr>
            <p:ph type="subTitle" idx="1"/>
          </p:nvPr>
        </p:nvSpPr>
        <p:spPr>
          <a:xfrm>
            <a:off x="304800" y="5867400"/>
            <a:ext cx="4838704" cy="609600"/>
          </a:xfrm>
        </p:spPr>
        <p:txBody>
          <a:bodyPr/>
          <a:lstStyle/>
          <a:p>
            <a:r>
              <a:rPr lang="en-US" dirty="0" smtClean="0"/>
              <a:t>Reflecting on our learning, and thinking ahead…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 at our Rich Text Wall…</a:t>
            </a:r>
            <a:endParaRPr lang="en-CA" dirty="0"/>
          </a:p>
        </p:txBody>
      </p:sp>
      <p:sp>
        <p:nvSpPr>
          <p:cNvPr id="3" name="Content Placeholder 2"/>
          <p:cNvSpPr>
            <a:spLocks noGrp="1"/>
          </p:cNvSpPr>
          <p:nvPr>
            <p:ph idx="1"/>
          </p:nvPr>
        </p:nvSpPr>
        <p:spPr/>
        <p:txBody>
          <a:bodyPr/>
          <a:lstStyle/>
          <a:p>
            <a:r>
              <a:rPr lang="en-CA" dirty="0"/>
              <a:t>What </a:t>
            </a:r>
            <a:r>
              <a:rPr lang="en-CA" dirty="0" smtClean="0"/>
              <a:t>were some lessons we learned from the books we read together?</a:t>
            </a:r>
          </a:p>
          <a:p>
            <a:r>
              <a:rPr lang="en-CA" dirty="0" smtClean="0"/>
              <a:t>Which was </a:t>
            </a:r>
            <a:r>
              <a:rPr lang="en-CA" dirty="0"/>
              <a:t>your favourite book from our rich text wall?  Why?</a:t>
            </a:r>
          </a:p>
          <a:p>
            <a:endParaRPr lang="en-CA" dirty="0"/>
          </a:p>
        </p:txBody>
      </p:sp>
      <p:pic>
        <p:nvPicPr>
          <p:cNvPr id="1026" name="Picture 2" descr="C:\Users\Vera\AppData\Local\Microsoft\Windows\Temporary Internet Files\Content.IE5\TRTX39B3\MC900441734[1].png"/>
          <p:cNvPicPr>
            <a:picLocks noChangeAspect="1" noChangeArrowheads="1"/>
          </p:cNvPicPr>
          <p:nvPr/>
        </p:nvPicPr>
        <p:blipFill>
          <a:blip r:embed="rId2"/>
          <a:srcRect/>
          <a:stretch>
            <a:fillRect/>
          </a:stretch>
        </p:blipFill>
        <p:spPr bwMode="auto">
          <a:xfrm>
            <a:off x="5357818" y="2714620"/>
            <a:ext cx="2743200" cy="2743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Arts Month</a:t>
            </a:r>
            <a:endParaRPr lang="en-CA" dirty="0"/>
          </a:p>
        </p:txBody>
      </p:sp>
      <p:sp>
        <p:nvSpPr>
          <p:cNvPr id="3" name="Text Placeholder 2"/>
          <p:cNvSpPr>
            <a:spLocks noGrp="1"/>
          </p:cNvSpPr>
          <p:nvPr>
            <p:ph type="body" idx="1"/>
          </p:nvPr>
        </p:nvSpPr>
        <p:spPr/>
        <p:txBody>
          <a:bodyPr/>
          <a:lstStyle/>
          <a:p>
            <a:r>
              <a:rPr lang="en-CA" dirty="0" smtClean="0"/>
              <a:t>Home School Revised…</a:t>
            </a:r>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Tell About Our Arts Month…</a:t>
            </a:r>
            <a:endParaRPr lang="en-CA" dirty="0"/>
          </a:p>
        </p:txBody>
      </p:sp>
      <p:sp>
        <p:nvSpPr>
          <p:cNvPr id="5" name="Content Placeholder 4"/>
          <p:cNvSpPr>
            <a:spLocks noGrp="1"/>
          </p:cNvSpPr>
          <p:nvPr>
            <p:ph idx="1"/>
          </p:nvPr>
        </p:nvSpPr>
        <p:spPr>
          <a:xfrm>
            <a:off x="2057400" y="1500174"/>
            <a:ext cx="6858000" cy="4900626"/>
          </a:xfrm>
        </p:spPr>
        <p:txBody>
          <a:bodyPr/>
          <a:lstStyle/>
          <a:p>
            <a:pPr lvl="0"/>
            <a:r>
              <a:rPr lang="en-CA" sz="1900" dirty="0"/>
              <a:t>What did you most enjoy about this month?</a:t>
            </a:r>
          </a:p>
          <a:p>
            <a:pPr lvl="0"/>
            <a:r>
              <a:rPr lang="en-CA" sz="1900" dirty="0"/>
              <a:t>What was hard for you</a:t>
            </a:r>
            <a:r>
              <a:rPr lang="en-CA" sz="1900" dirty="0" smtClean="0"/>
              <a:t>?</a:t>
            </a:r>
          </a:p>
          <a:p>
            <a:pPr lvl="0"/>
            <a:r>
              <a:rPr lang="en-CA" sz="1900" dirty="0" smtClean="0"/>
              <a:t>What connections can you make between what you have learned this month, and what we have learned during the rest of the year?</a:t>
            </a:r>
            <a:endParaRPr lang="en-CA" sz="1900" dirty="0"/>
          </a:p>
          <a:p>
            <a:pPr lvl="0"/>
            <a:r>
              <a:rPr lang="en-CA" sz="1900" dirty="0"/>
              <a:t>What was your greatest accomplishment?</a:t>
            </a:r>
          </a:p>
          <a:p>
            <a:pPr lvl="0"/>
            <a:r>
              <a:rPr lang="en-CA" sz="1900" dirty="0"/>
              <a:t>What do you hope to learn more about in the future</a:t>
            </a:r>
            <a:r>
              <a:rPr lang="en-CA" sz="1900" dirty="0" smtClean="0"/>
              <a:t>?</a:t>
            </a:r>
          </a:p>
          <a:p>
            <a:r>
              <a:rPr lang="en-CA" sz="1900" dirty="0"/>
              <a:t>What connections can you make between what you have learned this month, and what we </a:t>
            </a:r>
            <a:r>
              <a:rPr lang="en-CA" sz="1900" dirty="0" smtClean="0"/>
              <a:t/>
            </a:r>
            <a:br>
              <a:rPr lang="en-CA" sz="1900" dirty="0" smtClean="0"/>
            </a:br>
            <a:r>
              <a:rPr lang="en-CA" sz="1900" dirty="0" smtClean="0"/>
              <a:t>have </a:t>
            </a:r>
            <a:r>
              <a:rPr lang="en-CA" sz="1900" dirty="0"/>
              <a:t>learned during the rest of the year?</a:t>
            </a:r>
          </a:p>
          <a:p>
            <a:pPr lvl="0"/>
            <a:r>
              <a:rPr lang="en-CA" sz="1900" dirty="0" smtClean="0"/>
              <a:t>How </a:t>
            </a:r>
            <a:r>
              <a:rPr lang="en-CA" sz="1900" dirty="0"/>
              <a:t>have your experiences with singing, </a:t>
            </a:r>
            <a:r>
              <a:rPr lang="en-CA" sz="1900" dirty="0" smtClean="0"/>
              <a:t>piano,</a:t>
            </a:r>
            <a:br>
              <a:rPr lang="en-CA" sz="1900" dirty="0" smtClean="0"/>
            </a:br>
            <a:r>
              <a:rPr lang="en-CA" sz="1900" dirty="0" smtClean="0"/>
              <a:t>dance </a:t>
            </a:r>
            <a:r>
              <a:rPr lang="en-CA" sz="1900" dirty="0"/>
              <a:t>and photography/the arts changed you? </a:t>
            </a:r>
            <a:r>
              <a:rPr lang="en-CA" sz="1900" dirty="0" smtClean="0"/>
              <a:t/>
            </a:r>
            <a:br>
              <a:rPr lang="en-CA" sz="1900" dirty="0" smtClean="0"/>
            </a:br>
            <a:r>
              <a:rPr lang="en-CA" sz="1900" smtClean="0"/>
              <a:t>What </a:t>
            </a:r>
            <a:r>
              <a:rPr lang="en-CA" sz="1900" dirty="0"/>
              <a:t>skills have you </a:t>
            </a:r>
            <a:r>
              <a:rPr lang="en-CA" sz="1900" dirty="0" smtClean="0"/>
              <a:t>learned </a:t>
            </a:r>
            <a:r>
              <a:rPr lang="en-CA" sz="1900" dirty="0"/>
              <a:t>this month </a:t>
            </a:r>
            <a:r>
              <a:rPr lang="en-CA" sz="1900"/>
              <a:t>that </a:t>
            </a:r>
            <a:r>
              <a:rPr lang="en-CA" sz="1900" smtClean="0"/>
              <a:t/>
            </a:r>
            <a:br>
              <a:rPr lang="en-CA" sz="1900" smtClean="0"/>
            </a:br>
            <a:r>
              <a:rPr lang="en-CA" sz="1900" smtClean="0"/>
              <a:t>will </a:t>
            </a:r>
            <a:r>
              <a:rPr lang="en-CA" sz="1900"/>
              <a:t>help </a:t>
            </a:r>
            <a:r>
              <a:rPr lang="en-CA" sz="1900" smtClean="0"/>
              <a:t>you </a:t>
            </a:r>
            <a:r>
              <a:rPr lang="en-CA" sz="1900" dirty="0"/>
              <a:t>in other parts of your life</a:t>
            </a:r>
            <a:r>
              <a:rPr lang="en-CA" sz="1900" dirty="0" smtClean="0"/>
              <a:t>?</a:t>
            </a:r>
            <a:endParaRPr lang="en-CA" sz="1900" dirty="0"/>
          </a:p>
        </p:txBody>
      </p:sp>
      <p:pic>
        <p:nvPicPr>
          <p:cNvPr id="2050" name="Picture 2" descr="C:\Users\Vera\AppData\Local\Microsoft\Windows\Temporary Internet Files\Content.IE5\TRTX39B3\MC900441798[2].png"/>
          <p:cNvPicPr>
            <a:picLocks noChangeAspect="1" noChangeArrowheads="1"/>
          </p:cNvPicPr>
          <p:nvPr/>
        </p:nvPicPr>
        <p:blipFill>
          <a:blip r:embed="rId2"/>
          <a:srcRect/>
          <a:stretch>
            <a:fillRect/>
          </a:stretch>
        </p:blipFill>
        <p:spPr bwMode="auto">
          <a:xfrm rot="20280879">
            <a:off x="200912" y="656906"/>
            <a:ext cx="1332103" cy="1332103"/>
          </a:xfrm>
          <a:prstGeom prst="rect">
            <a:avLst/>
          </a:prstGeom>
          <a:noFill/>
        </p:spPr>
      </p:pic>
      <p:pic>
        <p:nvPicPr>
          <p:cNvPr id="7" name="Picture 2" descr="C:\Users\Vera\AppData\Local\Microsoft\Windows\Temporary Internet Files\Content.IE5\YX84ZGLO\MC900434671[1].wmf"/>
          <p:cNvPicPr>
            <a:picLocks noChangeAspect="1" noChangeArrowheads="1"/>
          </p:cNvPicPr>
          <p:nvPr/>
        </p:nvPicPr>
        <p:blipFill>
          <a:blip r:embed="rId3"/>
          <a:srcRect/>
          <a:stretch>
            <a:fillRect/>
          </a:stretch>
        </p:blipFill>
        <p:spPr bwMode="auto">
          <a:xfrm>
            <a:off x="7643834" y="4572008"/>
            <a:ext cx="1238353" cy="12588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20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2000"/>
                                        <p:tgtEl>
                                          <p:spTgt spid="5">
                                            <p:txEl>
                                              <p:pRg st="2" end="2"/>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2000"/>
                                        <p:tgtEl>
                                          <p:spTgt spid="5">
                                            <p:txEl>
                                              <p:pRg st="3" end="3"/>
                                            </p:txEl>
                                          </p:spTgt>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20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2000"/>
                                        <p:tgtEl>
                                          <p:spTgt spid="5">
                                            <p:txEl>
                                              <p:pRg st="5" end="5"/>
                                            </p:tx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2000"/>
                                        <p:tgtEl>
                                          <p:spTgt spid="5">
                                            <p:txEl>
                                              <p:pRg st="6" end="6"/>
                                            </p:txEl>
                                          </p:spTgt>
                                        </p:tgtEl>
                                      </p:cBhvr>
                                    </p:animEffect>
                                  </p:childTnLst>
                                </p:cTn>
                              </p:par>
                            </p:childTnLst>
                          </p:cTn>
                        </p:par>
                        <p:par>
                          <p:cTn id="34" fill="hold">
                            <p:stCondLst>
                              <p:cond delay="4000"/>
                            </p:stCondLst>
                            <p:childTnLst>
                              <p:par>
                                <p:cTn id="35" presetID="49" presetClass="entr" presetSubtype="0" decel="100000" fill="hold" nodeType="afterEffect">
                                  <p:stCondLst>
                                    <p:cond delay="50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 calcmode="lin" valueType="num">
                                      <p:cBhvr>
                                        <p:cTn id="39" dur="500" fill="hold"/>
                                        <p:tgtEl>
                                          <p:spTgt spid="7"/>
                                        </p:tgtEl>
                                        <p:attrNameLst>
                                          <p:attrName>style.rotation</p:attrName>
                                        </p:attrNameLst>
                                      </p:cBhvr>
                                      <p:tavLst>
                                        <p:tav tm="0">
                                          <p:val>
                                            <p:fltVal val="360"/>
                                          </p:val>
                                        </p:tav>
                                        <p:tav tm="100000">
                                          <p:val>
                                            <p:fltVal val="0"/>
                                          </p:val>
                                        </p:tav>
                                      </p:tavLst>
                                    </p:anim>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Looking ahead</a:t>
            </a:r>
            <a:endParaRPr lang="en-US" dirty="0"/>
          </a:p>
        </p:txBody>
      </p:sp>
      <p:sp>
        <p:nvSpPr>
          <p:cNvPr id="5" name="Text Placeholder 4"/>
          <p:cNvSpPr>
            <a:spLocks noGrp="1"/>
          </p:cNvSpPr>
          <p:nvPr>
            <p:ph type="body" idx="1"/>
          </p:nvPr>
        </p:nvSpPr>
        <p:spPr/>
        <p:txBody>
          <a:bodyPr/>
          <a:lstStyle/>
          <a:p>
            <a:r>
              <a:rPr lang="en-US" dirty="0" smtClean="0"/>
              <a:t>Think, dialogue/discuss, then blog…</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928794" y="928670"/>
            <a:ext cx="7072330" cy="1357322"/>
          </a:xfrm>
        </p:spPr>
        <p:txBody>
          <a:bodyPr/>
          <a:lstStyle/>
          <a:p>
            <a:pPr lvl="0"/>
            <a:r>
              <a:rPr lang="en-CA" sz="2600" b="1" dirty="0" smtClean="0">
                <a:solidFill>
                  <a:srgbClr val="800000"/>
                </a:solidFill>
              </a:rPr>
              <a:t>Thinking ahead to our return to Canada, write a little about your feelings…</a:t>
            </a:r>
            <a:r>
              <a:rPr lang="en-CA" dirty="0" smtClean="0"/>
              <a:t/>
            </a:r>
            <a:br>
              <a:rPr lang="en-CA" dirty="0" smtClean="0"/>
            </a:br>
            <a:endParaRPr lang="en-CA" dirty="0"/>
          </a:p>
        </p:txBody>
      </p:sp>
      <p:sp>
        <p:nvSpPr>
          <p:cNvPr id="7" name="Content Placeholder 4"/>
          <p:cNvSpPr txBox="1">
            <a:spLocks/>
          </p:cNvSpPr>
          <p:nvPr/>
        </p:nvSpPr>
        <p:spPr>
          <a:xfrm>
            <a:off x="2000232" y="1928802"/>
            <a:ext cx="6858000" cy="2786082"/>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CA" sz="2000" b="0" i="0" u="none" strike="noStrike" kern="0" cap="none" spc="0" normalizeH="0" baseline="0" noProof="0" dirty="0" smtClean="0">
                <a:ln>
                  <a:noFill/>
                </a:ln>
                <a:solidFill>
                  <a:srgbClr val="B0AC00"/>
                </a:solidFill>
                <a:effectLst/>
                <a:uLnTx/>
                <a:uFillTx/>
                <a:latin typeface="+mn-lt"/>
                <a:ea typeface="+mn-ea"/>
                <a:cs typeface="+mn-cs"/>
              </a:rPr>
              <a:t>What are you most looking forward to?</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CA" sz="2000" b="0" i="0" u="none" strike="noStrike" kern="0" cap="none" spc="0" normalizeH="0" baseline="0" noProof="0" dirty="0" smtClean="0">
                <a:ln>
                  <a:noFill/>
                </a:ln>
                <a:solidFill>
                  <a:srgbClr val="B0AC00"/>
                </a:solidFill>
                <a:effectLst/>
                <a:uLnTx/>
                <a:uFillTx/>
                <a:latin typeface="+mn-lt"/>
                <a:ea typeface="+mn-ea"/>
                <a:cs typeface="+mn-cs"/>
              </a:rPr>
              <a:t>What are some things you are anxious about?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CA" sz="2000" b="0" i="0" u="none" strike="noStrike" kern="0" cap="none" spc="0" normalizeH="0" baseline="0" noProof="0" dirty="0" smtClean="0">
                <a:ln>
                  <a:noFill/>
                </a:ln>
                <a:solidFill>
                  <a:srgbClr val="B0AC00"/>
                </a:solidFill>
                <a:effectLst/>
                <a:uLnTx/>
                <a:uFillTx/>
                <a:latin typeface="+mn-lt"/>
                <a:ea typeface="+mn-ea"/>
                <a:cs typeface="+mn-cs"/>
              </a:rPr>
              <a:t>How are you feeling about returning to your class at John English for the last few weeks of the school year?  How can Mommy, Daddy and Tats help you with this transition? What can Mr. S. do to help?</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CA" sz="2000" b="0" i="0" u="none" strike="noStrike" kern="0" cap="none" spc="0" normalizeH="0" baseline="0" noProof="0" dirty="0" smtClean="0">
                <a:ln>
                  <a:noFill/>
                </a:ln>
                <a:solidFill>
                  <a:srgbClr val="B0AC00"/>
                </a:solidFill>
                <a:effectLst/>
                <a:uLnTx/>
                <a:uFillTx/>
                <a:latin typeface="+mn-lt"/>
                <a:ea typeface="+mn-ea"/>
                <a:cs typeface="+mn-cs"/>
              </a:rPr>
              <a:t>What are some things you are looking forward to in the summer?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CA" sz="2000" b="0" i="0" u="none" strike="noStrike" kern="0" cap="none" spc="0" normalizeH="0" baseline="0" noProof="0" dirty="0">
              <a:ln>
                <a:noFill/>
              </a:ln>
              <a:solidFill>
                <a:schemeClr val="accent3">
                  <a:lumMod val="60000"/>
                  <a:lumOff val="40000"/>
                </a:schemeClr>
              </a:solidFill>
              <a:effectLst/>
              <a:uLnTx/>
              <a:uFillTx/>
              <a:latin typeface="+mn-lt"/>
              <a:ea typeface="+mn-ea"/>
              <a:cs typeface="+mn-cs"/>
            </a:endParaRPr>
          </a:p>
        </p:txBody>
      </p:sp>
      <p:sp>
        <p:nvSpPr>
          <p:cNvPr id="8" name="Rectangle 7"/>
          <p:cNvSpPr/>
          <p:nvPr/>
        </p:nvSpPr>
        <p:spPr>
          <a:xfrm>
            <a:off x="3643306" y="4786322"/>
            <a:ext cx="4929222" cy="923330"/>
          </a:xfrm>
          <a:prstGeom prst="rect">
            <a:avLst/>
          </a:prstGeom>
        </p:spPr>
        <p:txBody>
          <a:bodyPr wrap="square">
            <a:spAutoFit/>
          </a:bodyPr>
          <a:lstStyle/>
          <a:p>
            <a:pPr marL="342900" indent="-342900">
              <a:spcBef>
                <a:spcPct val="20000"/>
              </a:spcBef>
              <a:buFontTx/>
              <a:buChar char="•"/>
            </a:pPr>
            <a:r>
              <a:rPr lang="en-CA" b="1" i="1" dirty="0" smtClean="0">
                <a:solidFill>
                  <a:srgbClr val="B0AC00"/>
                </a:solidFill>
              </a:rPr>
              <a:t>If you could tell people at home only ONE thing about your year in Argentina, what would it be?</a:t>
            </a:r>
          </a:p>
        </p:txBody>
      </p:sp>
      <p:pic>
        <p:nvPicPr>
          <p:cNvPr id="9" name="Picture 2" descr="C:\Users\Vera\AppData\Local\Microsoft\Windows\Temporary Internet Files\Content.IE5\YX84ZGLO\MC900434671[1].wmf"/>
          <p:cNvPicPr>
            <a:picLocks noChangeAspect="1" noChangeArrowheads="1"/>
          </p:cNvPicPr>
          <p:nvPr/>
        </p:nvPicPr>
        <p:blipFill>
          <a:blip r:embed="rId2"/>
          <a:srcRect/>
          <a:stretch>
            <a:fillRect/>
          </a:stretch>
        </p:blipFill>
        <p:spPr bwMode="auto">
          <a:xfrm>
            <a:off x="2357422" y="4714884"/>
            <a:ext cx="1238353" cy="1258890"/>
          </a:xfrm>
          <a:prstGeom prst="rect">
            <a:avLst/>
          </a:prstGeom>
          <a:noFill/>
        </p:spPr>
      </p:pic>
      <p:pic>
        <p:nvPicPr>
          <p:cNvPr id="10" name="Picture 5" descr="C:\Users\Vera\AppData\Local\Microsoft\Windows\Temporary Internet Files\Content.IE5\A2EM0AR0\MC900434667[1].wmf"/>
          <p:cNvPicPr>
            <a:picLocks noChangeAspect="1" noChangeArrowheads="1"/>
          </p:cNvPicPr>
          <p:nvPr/>
        </p:nvPicPr>
        <p:blipFill>
          <a:blip r:embed="rId3"/>
          <a:srcRect/>
          <a:stretch>
            <a:fillRect/>
          </a:stretch>
        </p:blipFill>
        <p:spPr bwMode="auto">
          <a:xfrm>
            <a:off x="142844" y="785795"/>
            <a:ext cx="1571636" cy="13600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2000"/>
                                        <p:tgtEl>
                                          <p:spTgt spid="7">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2000"/>
                                        <p:tgtEl>
                                          <p:spTgt spid="7">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2000"/>
                                        <p:tgtEl>
                                          <p:spTgt spid="7">
                                            <p:txEl>
                                              <p:pRg st="3" end="3"/>
                                            </p:txEl>
                                          </p:spTgt>
                                        </p:tgtEl>
                                      </p:cBhvr>
                                    </p:animEffect>
                                  </p:childTnLst>
                                </p:cTn>
                              </p:par>
                            </p:childTnLst>
                          </p:cTn>
                        </p:par>
                        <p:par>
                          <p:cTn id="20" fill="hold">
                            <p:stCondLst>
                              <p:cond delay="80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8"/>
                                        </p:tgtEl>
                                        <p:attrNameLst>
                                          <p:attrName>style.visibility</p:attrName>
                                        </p:attrNameLst>
                                      </p:cBhvr>
                                      <p:to>
                                        <p:strVal val="visible"/>
                                      </p:to>
                                    </p:set>
                                    <p:anim calcmode="discrete" valueType="clr">
                                      <p:cBhvr override="childStyle">
                                        <p:cTn id="23"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8"/>
                                        </p:tgtEl>
                                        <p:attrNameLst>
                                          <p:attrName>fillcolor</p:attrName>
                                        </p:attrNameLst>
                                      </p:cBhvr>
                                      <p:tavLst>
                                        <p:tav tm="0">
                                          <p:val>
                                            <p:clrVal>
                                              <a:schemeClr val="accent2"/>
                                            </p:clrVal>
                                          </p:val>
                                        </p:tav>
                                        <p:tav tm="50000">
                                          <p:val>
                                            <p:clrVal>
                                              <a:schemeClr val="hlink"/>
                                            </p:clrVal>
                                          </p:val>
                                        </p:tav>
                                      </p:tavLst>
                                    </p:anim>
                                    <p:set>
                                      <p:cBhvr>
                                        <p:cTn id="25"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Read, think, discuss… </a:t>
            </a:r>
            <a:br>
              <a:rPr lang="en-CA" sz="3200" dirty="0" smtClean="0"/>
            </a:br>
            <a:r>
              <a:rPr lang="en-CA" sz="3200" dirty="0" smtClean="0"/>
              <a:t>then conference with mom!</a:t>
            </a:r>
            <a:endParaRPr lang="en-CA" sz="3200" dirty="0"/>
          </a:p>
        </p:txBody>
      </p:sp>
      <p:sp>
        <p:nvSpPr>
          <p:cNvPr id="3" name="Text Placeholder 2"/>
          <p:cNvSpPr>
            <a:spLocks noGrp="1"/>
          </p:cNvSpPr>
          <p:nvPr>
            <p:ph type="body" idx="1"/>
          </p:nvPr>
        </p:nvSpPr>
        <p:spPr/>
        <p:txBody>
          <a:bodyPr/>
          <a:lstStyle/>
          <a:p>
            <a:r>
              <a:rPr lang="en-CA" dirty="0" smtClean="0"/>
              <a:t>Home School and School of Life…</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HOMESCHOOL</a:t>
            </a:r>
            <a:endParaRPr lang="en-US" dirty="0"/>
          </a:p>
        </p:txBody>
      </p:sp>
      <p:sp>
        <p:nvSpPr>
          <p:cNvPr id="23555" name="Rectangle 3"/>
          <p:cNvSpPr>
            <a:spLocks noGrp="1" noChangeArrowheads="1"/>
          </p:cNvSpPr>
          <p:nvPr>
            <p:ph type="body" idx="1"/>
          </p:nvPr>
        </p:nvSpPr>
        <p:spPr/>
        <p:txBody>
          <a:bodyPr/>
          <a:lstStyle/>
          <a:p>
            <a:r>
              <a:rPr lang="en-CA" sz="2300" dirty="0" smtClean="0"/>
              <a:t>What </a:t>
            </a:r>
            <a:r>
              <a:rPr lang="en-CA" sz="2300" dirty="0"/>
              <a:t>were some of the things you liked best about home schooling this year?</a:t>
            </a:r>
          </a:p>
          <a:p>
            <a:r>
              <a:rPr lang="en-CA" sz="2300" dirty="0"/>
              <a:t>What were some things that were hard for you?</a:t>
            </a:r>
          </a:p>
          <a:p>
            <a:r>
              <a:rPr lang="en-CA" sz="2300" dirty="0"/>
              <a:t>What goals did you set for yourself in reading and writing?  Did you meet these goals? How do you know?</a:t>
            </a:r>
          </a:p>
          <a:p>
            <a:r>
              <a:rPr lang="en-CA" sz="2300" dirty="0" smtClean="0"/>
              <a:t>What </a:t>
            </a:r>
            <a:r>
              <a:rPr lang="en-CA" sz="2300" dirty="0"/>
              <a:t>did you like best about Math?  Science? Social Studies?  Health/</a:t>
            </a:r>
            <a:r>
              <a:rPr lang="en-CA" sz="2300" dirty="0" err="1"/>
              <a:t>PhysEd</a:t>
            </a:r>
            <a:r>
              <a:rPr lang="en-CA" sz="2300" dirty="0"/>
              <a:t>? </a:t>
            </a:r>
          </a:p>
          <a:p>
            <a:r>
              <a:rPr lang="en-CA" sz="2300" dirty="0"/>
              <a:t>What do you feel was your greatest accomplishment this year? What are you most proud of</a:t>
            </a:r>
            <a:r>
              <a:rPr lang="en-CA" sz="2300" dirty="0" smtClean="0"/>
              <a:t>?</a:t>
            </a:r>
            <a:endParaRPr lang="en-CA" sz="2300" dirty="0"/>
          </a:p>
        </p:txBody>
      </p:sp>
      <p:pic>
        <p:nvPicPr>
          <p:cNvPr id="4101" name="Picture 5" descr="C:\Users\Vera\AppData\Local\Microsoft\Windows\Temporary Internet Files\Content.IE5\A2EM0AR0\MC900434667[1].wmf"/>
          <p:cNvPicPr>
            <a:picLocks noChangeAspect="1" noChangeArrowheads="1"/>
          </p:cNvPicPr>
          <p:nvPr/>
        </p:nvPicPr>
        <p:blipFill>
          <a:blip r:embed="rId2"/>
          <a:srcRect/>
          <a:stretch>
            <a:fillRect/>
          </a:stretch>
        </p:blipFill>
        <p:spPr bwMode="auto">
          <a:xfrm>
            <a:off x="142844" y="785795"/>
            <a:ext cx="1571636" cy="13600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20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20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20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fade">
                                      <p:cBhvr>
                                        <p:cTn id="22" dur="2000"/>
                                        <p:tgtEl>
                                          <p:spTgt spid="235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fade">
                                      <p:cBhvr>
                                        <p:cTn id="27" dur="20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SCHOOL OF LIFE</a:t>
            </a:r>
            <a:endParaRPr lang="en-CA" dirty="0"/>
          </a:p>
        </p:txBody>
      </p:sp>
      <p:sp>
        <p:nvSpPr>
          <p:cNvPr id="3" name="Content Placeholder 2"/>
          <p:cNvSpPr>
            <a:spLocks noGrp="1"/>
          </p:cNvSpPr>
          <p:nvPr>
            <p:ph idx="1"/>
          </p:nvPr>
        </p:nvSpPr>
        <p:spPr/>
        <p:txBody>
          <a:bodyPr/>
          <a:lstStyle/>
          <a:p>
            <a:r>
              <a:rPr lang="en-CA" sz="2200" dirty="0"/>
              <a:t>What are some of the things you were worried about this year?</a:t>
            </a:r>
          </a:p>
          <a:p>
            <a:r>
              <a:rPr lang="en-CA" sz="2200" dirty="0"/>
              <a:t>What were some things that were hard for you?</a:t>
            </a:r>
          </a:p>
          <a:p>
            <a:r>
              <a:rPr lang="en-CA" sz="2200" dirty="0"/>
              <a:t>What were some of the things you most enjoyed?</a:t>
            </a:r>
          </a:p>
          <a:p>
            <a:r>
              <a:rPr lang="en-CA" sz="2200" dirty="0"/>
              <a:t>What did you learn about yourself this year?</a:t>
            </a:r>
          </a:p>
          <a:p>
            <a:r>
              <a:rPr lang="en-CA" sz="2200" dirty="0"/>
              <a:t>What did you learn about the world?</a:t>
            </a:r>
          </a:p>
          <a:p>
            <a:r>
              <a:rPr lang="en-CA" sz="2200" dirty="0"/>
              <a:t>How has spending this year in a different country helped you to grow as a person</a:t>
            </a:r>
            <a:r>
              <a:rPr lang="en-CA" sz="2200" dirty="0" smtClean="0"/>
              <a:t>?</a:t>
            </a:r>
            <a:endParaRPr lang="en-CA" sz="2200" dirty="0"/>
          </a:p>
        </p:txBody>
      </p:sp>
      <p:pic>
        <p:nvPicPr>
          <p:cNvPr id="4" name="Picture 5" descr="C:\Users\Vera\AppData\Local\Microsoft\Windows\Temporary Internet Files\Content.IE5\A2EM0AR0\MC900434667[1].wmf"/>
          <p:cNvPicPr>
            <a:picLocks noChangeAspect="1" noChangeArrowheads="1"/>
          </p:cNvPicPr>
          <p:nvPr/>
        </p:nvPicPr>
        <p:blipFill>
          <a:blip r:embed="rId2"/>
          <a:srcRect/>
          <a:stretch>
            <a:fillRect/>
          </a:stretch>
        </p:blipFill>
        <p:spPr bwMode="auto">
          <a:xfrm>
            <a:off x="142844" y="785795"/>
            <a:ext cx="1571636" cy="13600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Blog Post…</a:t>
            </a:r>
            <a:endParaRPr lang="en-CA" dirty="0"/>
          </a:p>
        </p:txBody>
      </p:sp>
      <p:sp>
        <p:nvSpPr>
          <p:cNvPr id="3" name="Content Placeholder 2"/>
          <p:cNvSpPr>
            <a:spLocks noGrp="1"/>
          </p:cNvSpPr>
          <p:nvPr>
            <p:ph idx="1"/>
          </p:nvPr>
        </p:nvSpPr>
        <p:spPr/>
        <p:txBody>
          <a:bodyPr/>
          <a:lstStyle/>
          <a:p>
            <a:r>
              <a:rPr lang="en-CA" sz="2100" dirty="0" smtClean="0"/>
              <a:t>Choose ONE of the preceding slides </a:t>
            </a:r>
            <a:r>
              <a:rPr lang="en-CA" sz="2100" dirty="0"/>
              <a:t>(“Home School” </a:t>
            </a:r>
            <a:r>
              <a:rPr lang="en-CA" sz="2100" dirty="0" smtClean="0"/>
              <a:t>or </a:t>
            </a:r>
            <a:r>
              <a:rPr lang="en-CA" sz="2100" dirty="0"/>
              <a:t>“School of Life”)</a:t>
            </a:r>
            <a:endParaRPr lang="en-CA" sz="2100" dirty="0" smtClean="0"/>
          </a:p>
          <a:p>
            <a:r>
              <a:rPr lang="en-CA" sz="2100" dirty="0" smtClean="0"/>
              <a:t>Write 1-3 paragraph summarizing your discussions</a:t>
            </a:r>
          </a:p>
          <a:p>
            <a:r>
              <a:rPr lang="en-CA" sz="2100" dirty="0" smtClean="0"/>
              <a:t>Add a short introductory paragraph or sentence at the beginning</a:t>
            </a:r>
          </a:p>
          <a:p>
            <a:r>
              <a:rPr lang="en-CA" sz="2100" dirty="0" smtClean="0"/>
              <a:t>Conclude with a strong summary statement</a:t>
            </a:r>
          </a:p>
          <a:p>
            <a:r>
              <a:rPr lang="en-CA" sz="2100" dirty="0" smtClean="0"/>
              <a:t>Give your blog post a title that synthesizes your ideas</a:t>
            </a:r>
          </a:p>
          <a:p>
            <a:r>
              <a:rPr lang="en-CA" sz="2100" b="1" i="1" dirty="0" smtClean="0"/>
              <a:t>Does your blog post give readers a sense of what you’ve experienced and felt?</a:t>
            </a:r>
            <a:endParaRPr lang="en-CA" sz="2100" b="1" i="1" dirty="0"/>
          </a:p>
        </p:txBody>
      </p:sp>
      <p:pic>
        <p:nvPicPr>
          <p:cNvPr id="3074" name="Picture 2" descr="C:\Users\Vera\AppData\Local\Microsoft\Windows\Temporary Internet Files\Content.IE5\YX84ZGLO\MC900434671[1].wmf"/>
          <p:cNvPicPr>
            <a:picLocks noChangeAspect="1" noChangeArrowheads="1"/>
          </p:cNvPicPr>
          <p:nvPr/>
        </p:nvPicPr>
        <p:blipFill>
          <a:blip r:embed="rId2"/>
          <a:srcRect/>
          <a:stretch>
            <a:fillRect/>
          </a:stretch>
        </p:blipFill>
        <p:spPr bwMode="auto">
          <a:xfrm>
            <a:off x="285720" y="857232"/>
            <a:ext cx="1238353" cy="1258890"/>
          </a:xfrm>
          <a:prstGeom prst="rect">
            <a:avLst/>
          </a:prstGeom>
          <a:noFill/>
        </p:spPr>
      </p:pic>
      <p:pic>
        <p:nvPicPr>
          <p:cNvPr id="3075" name="Picture 3" descr="C:\Users\Vera\AppData\Local\Microsoft\Windows\Temporary Internet Files\Content.IE5\A2EM0AR0\MC900044955[1].wmf"/>
          <p:cNvPicPr>
            <a:picLocks noChangeAspect="1" noChangeArrowheads="1"/>
          </p:cNvPicPr>
          <p:nvPr/>
        </p:nvPicPr>
        <p:blipFill>
          <a:blip r:embed="rId3"/>
          <a:srcRect/>
          <a:stretch>
            <a:fillRect/>
          </a:stretch>
        </p:blipFill>
        <p:spPr bwMode="auto">
          <a:xfrm>
            <a:off x="7286644" y="4572008"/>
            <a:ext cx="1603924" cy="13094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par>
                          <p:cTn id="28" fill="hold">
                            <p:stCondLst>
                              <p:cond delay="12000"/>
                            </p:stCondLst>
                            <p:childTnLst>
                              <p:par>
                                <p:cTn id="29" presetID="49" presetClass="entr" presetSubtype="0" decel="100000" fill="hold" nodeType="afterEffect">
                                  <p:stCondLst>
                                    <p:cond delay="0"/>
                                  </p:stCondLst>
                                  <p:childTnLst>
                                    <p:set>
                                      <p:cBhvr>
                                        <p:cTn id="30" dur="1" fill="hold">
                                          <p:stCondLst>
                                            <p:cond delay="0"/>
                                          </p:stCondLst>
                                        </p:cTn>
                                        <p:tgtEl>
                                          <p:spTgt spid="3075"/>
                                        </p:tgtEl>
                                        <p:attrNameLst>
                                          <p:attrName>style.visibility</p:attrName>
                                        </p:attrNameLst>
                                      </p:cBhvr>
                                      <p:to>
                                        <p:strVal val="visible"/>
                                      </p:to>
                                    </p:set>
                                    <p:anim calcmode="lin" valueType="num">
                                      <p:cBhvr>
                                        <p:cTn id="31" dur="500" fill="hold"/>
                                        <p:tgtEl>
                                          <p:spTgt spid="3075"/>
                                        </p:tgtEl>
                                        <p:attrNameLst>
                                          <p:attrName>ppt_w</p:attrName>
                                        </p:attrNameLst>
                                      </p:cBhvr>
                                      <p:tavLst>
                                        <p:tav tm="0">
                                          <p:val>
                                            <p:fltVal val="0"/>
                                          </p:val>
                                        </p:tav>
                                        <p:tav tm="100000">
                                          <p:val>
                                            <p:strVal val="#ppt_w"/>
                                          </p:val>
                                        </p:tav>
                                      </p:tavLst>
                                    </p:anim>
                                    <p:anim calcmode="lin" valueType="num">
                                      <p:cBhvr>
                                        <p:cTn id="32" dur="500" fill="hold"/>
                                        <p:tgtEl>
                                          <p:spTgt spid="3075"/>
                                        </p:tgtEl>
                                        <p:attrNameLst>
                                          <p:attrName>ppt_h</p:attrName>
                                        </p:attrNameLst>
                                      </p:cBhvr>
                                      <p:tavLst>
                                        <p:tav tm="0">
                                          <p:val>
                                            <p:fltVal val="0"/>
                                          </p:val>
                                        </p:tav>
                                        <p:tav tm="100000">
                                          <p:val>
                                            <p:strVal val="#ppt_h"/>
                                          </p:val>
                                        </p:tav>
                                      </p:tavLst>
                                    </p:anim>
                                    <p:anim calcmode="lin" valueType="num">
                                      <p:cBhvr>
                                        <p:cTn id="33" dur="500" fill="hold"/>
                                        <p:tgtEl>
                                          <p:spTgt spid="3075"/>
                                        </p:tgtEl>
                                        <p:attrNameLst>
                                          <p:attrName>style.rotation</p:attrName>
                                        </p:attrNameLst>
                                      </p:cBhvr>
                                      <p:tavLst>
                                        <p:tav tm="0">
                                          <p:val>
                                            <p:fltVal val="360"/>
                                          </p:val>
                                        </p:tav>
                                        <p:tav tm="100000">
                                          <p:val>
                                            <p:fltVal val="0"/>
                                          </p:val>
                                        </p:tav>
                                      </p:tavLst>
                                    </p:anim>
                                    <p:animEffect transition="in" filter="fade">
                                      <p:cBhvr>
                                        <p:cTn id="34"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Talk About It</a:t>
            </a:r>
            <a:endParaRPr lang="en-CA" dirty="0"/>
          </a:p>
        </p:txBody>
      </p:sp>
      <p:pic>
        <p:nvPicPr>
          <p:cNvPr id="4" name="Picture 3" descr="C:\Users\Vera\AppData\Local\Microsoft\Windows\Temporary Internet Files\Content.IE5\YX84ZGLO\MC900433865[1].png"/>
          <p:cNvPicPr>
            <a:picLocks noChangeAspect="1" noChangeArrowheads="1"/>
          </p:cNvPicPr>
          <p:nvPr/>
        </p:nvPicPr>
        <p:blipFill>
          <a:blip r:embed="rId2"/>
          <a:srcRect/>
          <a:stretch>
            <a:fillRect/>
          </a:stretch>
        </p:blipFill>
        <p:spPr bwMode="auto">
          <a:xfrm>
            <a:off x="0" y="785794"/>
            <a:ext cx="1828572" cy="1828572"/>
          </a:xfrm>
          <a:prstGeom prst="rect">
            <a:avLst/>
          </a:prstGeom>
          <a:noFill/>
        </p:spPr>
      </p:pic>
      <p:sp>
        <p:nvSpPr>
          <p:cNvPr id="5" name="Content Placeholder 2"/>
          <p:cNvSpPr txBox="1">
            <a:spLocks/>
          </p:cNvSpPr>
          <p:nvPr/>
        </p:nvSpPr>
        <p:spPr bwMode="auto">
          <a:xfrm>
            <a:off x="2000232" y="1571612"/>
            <a:ext cx="68580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CA" sz="2100" b="0" i="0" u="none" strike="noStrike" kern="0" cap="none" spc="0" normalizeH="0" baseline="0" noProof="0" dirty="0" smtClean="0">
                <a:ln>
                  <a:noFill/>
                </a:ln>
                <a:solidFill>
                  <a:schemeClr val="bg2">
                    <a:lumMod val="90000"/>
                  </a:schemeClr>
                </a:solidFill>
                <a:effectLst/>
                <a:uLnTx/>
                <a:uFillTx/>
                <a:latin typeface="+mn-lt"/>
                <a:ea typeface="+mn-ea"/>
                <a:cs typeface="+mn-cs"/>
              </a:rPr>
              <a:t>Choose ONE of the preceding slides (“Home School” or “School of Life”) – Pick the one you didn’t write</a:t>
            </a:r>
            <a:r>
              <a:rPr kumimoji="0" lang="en-CA" sz="2100" b="0" i="0" u="none" strike="noStrike" kern="0" cap="none" spc="0" normalizeH="0" noProof="0" dirty="0" smtClean="0">
                <a:ln>
                  <a:noFill/>
                </a:ln>
                <a:solidFill>
                  <a:schemeClr val="bg2">
                    <a:lumMod val="90000"/>
                  </a:schemeClr>
                </a:solidFill>
                <a:effectLst/>
                <a:uLnTx/>
                <a:uFillTx/>
                <a:latin typeface="+mn-lt"/>
                <a:ea typeface="+mn-ea"/>
                <a:cs typeface="+mn-cs"/>
              </a:rPr>
              <a:t> about in your blog post.</a:t>
            </a:r>
            <a:endParaRPr kumimoji="0" lang="en-CA" sz="2100" b="0" i="0" u="none" strike="noStrike" kern="0" cap="none" spc="0" normalizeH="0" baseline="0" noProof="0" dirty="0" smtClean="0">
              <a:ln>
                <a:noFill/>
              </a:ln>
              <a:solidFill>
                <a:schemeClr val="bg2">
                  <a:lumMod val="9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CA" sz="2100" kern="0" dirty="0" smtClean="0">
                <a:solidFill>
                  <a:schemeClr val="bg2">
                    <a:lumMod val="90000"/>
                  </a:schemeClr>
                </a:solidFill>
                <a:latin typeface="+mn-lt"/>
              </a:rPr>
              <a:t>Think back to our discussion… what were some of the important points you made?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CA" sz="2100" kern="0" dirty="0" smtClean="0">
                <a:solidFill>
                  <a:schemeClr val="bg2">
                    <a:lumMod val="90000"/>
                  </a:schemeClr>
                </a:solidFill>
                <a:latin typeface="+mn-lt"/>
              </a:rPr>
              <a:t>Using a confident voice, tell about one thing you want to share with others.  Keep it short and to the point.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CA" sz="2100" kern="0" dirty="0" smtClean="0">
                <a:solidFill>
                  <a:schemeClr val="bg2">
                    <a:lumMod val="90000"/>
                  </a:schemeClr>
                </a:solidFill>
                <a:latin typeface="+mn-lt"/>
              </a:rPr>
              <a:t>Mommy will video tape you talking, and we’ll post it on your blog (think of a catchy title that will make people want to watch the video)</a:t>
            </a:r>
            <a:endParaRPr kumimoji="0" lang="en-CA" sz="2100" b="0" i="0" u="none" strike="noStrike" kern="0" cap="none" spc="0" normalizeH="0" baseline="0" noProof="0" dirty="0" smtClean="0">
              <a:ln>
                <a:noFill/>
              </a:ln>
              <a:solidFill>
                <a:schemeClr val="bg2">
                  <a:lumMod val="9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CA" sz="2100" b="1" i="1" u="none" strike="noStrike" kern="0" cap="none" spc="0" normalizeH="0" baseline="0" noProof="0" dirty="0" smtClean="0">
                <a:ln>
                  <a:noFill/>
                </a:ln>
                <a:solidFill>
                  <a:schemeClr val="bg2">
                    <a:lumMod val="90000"/>
                  </a:schemeClr>
                </a:solidFill>
                <a:effectLst/>
                <a:uLnTx/>
                <a:uFillTx/>
                <a:latin typeface="+mn-lt"/>
                <a:ea typeface="+mn-ea"/>
                <a:cs typeface="+mn-cs"/>
              </a:rPr>
              <a:t>How do you think people who see your video will respond?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Planning for success</a:t>
            </a:r>
            <a:endParaRPr lang="en-CA" dirty="0"/>
          </a:p>
        </p:txBody>
      </p:sp>
      <p:sp>
        <p:nvSpPr>
          <p:cNvPr id="3" name="Text Placeholder 2"/>
          <p:cNvSpPr>
            <a:spLocks noGrp="1"/>
          </p:cNvSpPr>
          <p:nvPr>
            <p:ph type="body" idx="1"/>
          </p:nvPr>
        </p:nvSpPr>
        <p:spPr/>
        <p:txBody>
          <a:bodyPr/>
          <a:lstStyle/>
          <a:p>
            <a:r>
              <a:rPr lang="en-CA" dirty="0" smtClean="0"/>
              <a:t>Thinking Ahead…</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2057400" y="1600200"/>
            <a:ext cx="6858000" cy="48006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CA" sz="1800" b="1" i="0" u="none" strike="noStrike" kern="0" cap="none" spc="0" normalizeH="0" baseline="0" noProof="0" dirty="0" smtClean="0">
                <a:ln>
                  <a:noFill/>
                </a:ln>
                <a:solidFill>
                  <a:schemeClr val="accent2">
                    <a:lumMod val="40000"/>
                    <a:lumOff val="60000"/>
                  </a:schemeClr>
                </a:solidFill>
                <a:effectLst/>
                <a:uLnTx/>
                <a:uFillTx/>
                <a:latin typeface="+mn-lt"/>
                <a:ea typeface="+mn-ea"/>
                <a:cs typeface="+mn-cs"/>
              </a:rPr>
              <a:t>What are you hoping to get from our “Arts month” in April?  What are you looking forward to?  Is there anything you are nervous or worried about?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CA" sz="1800" b="1" i="0" u="none" strike="noStrike" kern="0" cap="none" spc="0" normalizeH="0" baseline="0" noProof="0" dirty="0" smtClean="0">
                <a:ln>
                  <a:noFill/>
                </a:ln>
                <a:solidFill>
                  <a:schemeClr val="accent4">
                    <a:lumMod val="60000"/>
                    <a:lumOff val="40000"/>
                  </a:schemeClr>
                </a:solidFill>
                <a:effectLst/>
                <a:uLnTx/>
                <a:uFillTx/>
                <a:latin typeface="+mn-lt"/>
                <a:ea typeface="+mn-ea"/>
                <a:cs typeface="+mn-cs"/>
              </a:rPr>
              <a:t>What personal goals do you have for music and dance and photography/art?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CA" sz="1800" b="1" i="0" u="none" strike="noStrike" kern="0" cap="none" spc="0" normalizeH="0" baseline="0" noProof="0" dirty="0" smtClean="0">
                <a:ln>
                  <a:noFill/>
                </a:ln>
                <a:solidFill>
                  <a:schemeClr val="bg2">
                    <a:lumMod val="90000"/>
                  </a:schemeClr>
                </a:solidFill>
                <a:effectLst/>
                <a:uLnTx/>
                <a:uFillTx/>
                <a:latin typeface="+mn-lt"/>
                <a:ea typeface="+mn-ea"/>
                <a:cs typeface="+mn-cs"/>
              </a:rPr>
              <a:t>What are some things you will want to write/blog about over the next few weeks?  What text form(s) might you use when writing about these topics?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CA" sz="1800" b="0" i="0" u="none" strike="noStrike" kern="0" cap="none" spc="0" normalizeH="0" baseline="0" noProof="0" dirty="0" smtClean="0">
                <a:ln>
                  <a:noFill/>
                </a:ln>
                <a:solidFill>
                  <a:srgbClr val="0070C0"/>
                </a:solidFill>
                <a:effectLst/>
                <a:uLnTx/>
                <a:uFillTx/>
                <a:latin typeface="+mn-lt"/>
                <a:ea typeface="+mn-ea"/>
                <a:cs typeface="+mn-cs"/>
              </a:rPr>
              <a:t>What do you hope to finish reading before the end of our trip?</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CA" sz="1800" b="0" i="0" u="none" strike="noStrike" kern="0" cap="none" spc="0" normalizeH="0" baseline="0" noProof="0" dirty="0" smtClean="0">
                <a:ln>
                  <a:noFill/>
                </a:ln>
                <a:solidFill>
                  <a:srgbClr val="5E1D10"/>
                </a:solidFill>
                <a:effectLst/>
                <a:uLnTx/>
                <a:uFillTx/>
                <a:latin typeface="+mn-lt"/>
                <a:ea typeface="+mn-ea"/>
                <a:cs typeface="+mn-cs"/>
              </a:rPr>
              <a:t>What is one skill you want to consolidate in Math before the end April?  What steps will you take to achieve this goal?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CA" sz="1800" b="0" i="0" u="none" strike="noStrike" kern="0" cap="none" spc="0" normalizeH="0" baseline="0" noProof="0" dirty="0" smtClean="0">
                <a:ln>
                  <a:noFill/>
                </a:ln>
                <a:solidFill>
                  <a:srgbClr val="B0AC00"/>
                </a:solidFill>
                <a:effectLst/>
                <a:uLnTx/>
                <a:uFillTx/>
                <a:latin typeface="+mn-lt"/>
                <a:ea typeface="+mn-ea"/>
                <a:cs typeface="+mn-cs"/>
              </a:rPr>
              <a:t>Do you have any other personal projects you hope to complete or goals you want to accomplish during your “free time” over the next four weeks? (EE presentations, video games/new levels, improve Spanish, etc?)</a:t>
            </a:r>
            <a:endParaRPr kumimoji="0" lang="en-CA" sz="1800" b="0" i="0" u="none" strike="noStrike" kern="0" cap="none" spc="0" normalizeH="0" baseline="0" noProof="0" dirty="0">
              <a:ln>
                <a:noFill/>
              </a:ln>
              <a:solidFill>
                <a:srgbClr val="B0AC00"/>
              </a:solidFill>
              <a:effectLst/>
              <a:uLnTx/>
              <a:uFillTx/>
              <a:latin typeface="+mn-lt"/>
              <a:ea typeface="+mn-ea"/>
              <a:cs typeface="+mn-cs"/>
            </a:endParaRPr>
          </a:p>
        </p:txBody>
      </p:sp>
      <p:sp>
        <p:nvSpPr>
          <p:cNvPr id="4" name="Title 1"/>
          <p:cNvSpPr txBox="1">
            <a:spLocks/>
          </p:cNvSpPr>
          <p:nvPr/>
        </p:nvSpPr>
        <p:spPr>
          <a:xfrm>
            <a:off x="2057400" y="857232"/>
            <a:ext cx="6858000" cy="66676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0" cap="none" spc="0" normalizeH="0" baseline="0" noProof="0" dirty="0" smtClean="0">
                <a:ln>
                  <a:noFill/>
                </a:ln>
                <a:solidFill>
                  <a:srgbClr val="4D4D4D"/>
                </a:solidFill>
                <a:effectLst/>
                <a:uLnTx/>
                <a:uFillTx/>
                <a:latin typeface="+mj-lt"/>
                <a:ea typeface="+mj-ea"/>
                <a:cs typeface="+mj-cs"/>
              </a:rPr>
              <a:t>THINKING AHEAD…</a:t>
            </a:r>
            <a:endParaRPr kumimoji="0" lang="en-CA" sz="2800" b="1" i="0" u="none" strike="noStrike" kern="0" cap="none" spc="0" normalizeH="0" baseline="0" noProof="0" dirty="0">
              <a:ln>
                <a:noFill/>
              </a:ln>
              <a:solidFill>
                <a:srgbClr val="4D4D4D"/>
              </a:solidFill>
              <a:effectLst/>
              <a:uLnTx/>
              <a:uFillTx/>
              <a:latin typeface="+mj-lt"/>
              <a:ea typeface="+mj-ea"/>
              <a:cs typeface="+mj-cs"/>
            </a:endParaRPr>
          </a:p>
        </p:txBody>
      </p:sp>
      <p:pic>
        <p:nvPicPr>
          <p:cNvPr id="5" name="Picture 5" descr="C:\Users\Vera\AppData\Local\Microsoft\Windows\Temporary Internet Files\Content.IE5\A2EM0AR0\MC900434667[1].wmf"/>
          <p:cNvPicPr>
            <a:picLocks noChangeAspect="1" noChangeArrowheads="1"/>
          </p:cNvPicPr>
          <p:nvPr/>
        </p:nvPicPr>
        <p:blipFill>
          <a:blip r:embed="rId3"/>
          <a:srcRect/>
          <a:stretch>
            <a:fillRect/>
          </a:stretch>
        </p:blipFill>
        <p:spPr bwMode="auto">
          <a:xfrm>
            <a:off x="142844" y="785795"/>
            <a:ext cx="1571636" cy="13600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Rich mentor texts</a:t>
            </a:r>
            <a:endParaRPr lang="en-CA" dirty="0"/>
          </a:p>
        </p:txBody>
      </p:sp>
      <p:sp>
        <p:nvSpPr>
          <p:cNvPr id="3" name="Text Placeholder 2"/>
          <p:cNvSpPr>
            <a:spLocks noGrp="1"/>
          </p:cNvSpPr>
          <p:nvPr>
            <p:ph type="body" idx="1"/>
          </p:nvPr>
        </p:nvSpPr>
        <p:spPr/>
        <p:txBody>
          <a:bodyPr/>
          <a:lstStyle/>
          <a:p>
            <a:r>
              <a:rPr lang="en-CA" dirty="0" smtClean="0"/>
              <a:t>Thinking Back…</a:t>
            </a:r>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F_AddingColo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077FEBC-4FC6-4B3F-8008-D4176D65E1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AF_AddingColor</Template>
  <TotalTime>62</TotalTime>
  <Words>765</Words>
  <Application>Microsoft PowerPoint</Application>
  <PresentationFormat>On-screen Show (4:3)</PresentationFormat>
  <Paragraphs>62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AF_AddingColor</vt:lpstr>
      <vt:lpstr>End-of-Year Reflections</vt:lpstr>
      <vt:lpstr>Read, think, discuss…  then conference with mom!</vt:lpstr>
      <vt:lpstr>HOMESCHOOL</vt:lpstr>
      <vt:lpstr>SCHOOL OF LIFE</vt:lpstr>
      <vt:lpstr>Blog Post…</vt:lpstr>
      <vt:lpstr>Talk About It</vt:lpstr>
      <vt:lpstr>Planning for success</vt:lpstr>
      <vt:lpstr>Slide 8</vt:lpstr>
      <vt:lpstr>Rich mentor texts</vt:lpstr>
      <vt:lpstr>Look at our Rich Text Wall…</vt:lpstr>
      <vt:lpstr>Arts Month</vt:lpstr>
      <vt:lpstr>Tell About Our Arts Month…</vt:lpstr>
      <vt:lpstr>Looking ahead</vt:lpstr>
      <vt:lpstr>Thinking ahead to our return to Canada, write a little about your feelings…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End-of-Year Reflections</dc:title>
  <dc:creator>Vera</dc:creator>
  <cp:lastModifiedBy>Vera</cp:lastModifiedBy>
  <cp:revision>4</cp:revision>
  <dcterms:created xsi:type="dcterms:W3CDTF">2014-03-27T13:57:48Z</dcterms:created>
  <dcterms:modified xsi:type="dcterms:W3CDTF">2014-04-09T13:51:59Z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TC103367839990</vt:lpwstr>
  </property>
</Properties>
</file>